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7" r:id="rId3"/>
    <p:sldId id="335" r:id="rId4"/>
    <p:sldId id="338" r:id="rId5"/>
    <p:sldId id="266" r:id="rId6"/>
    <p:sldId id="325" r:id="rId7"/>
    <p:sldId id="262" r:id="rId8"/>
    <p:sldId id="263" r:id="rId9"/>
    <p:sldId id="327" r:id="rId10"/>
    <p:sldId id="259" r:id="rId11"/>
    <p:sldId id="260" r:id="rId12"/>
    <p:sldId id="328" r:id="rId13"/>
    <p:sldId id="304" r:id="rId14"/>
    <p:sldId id="270" r:id="rId15"/>
    <p:sldId id="306" r:id="rId16"/>
    <p:sldId id="307" r:id="rId17"/>
    <p:sldId id="308" r:id="rId18"/>
    <p:sldId id="309" r:id="rId19"/>
    <p:sldId id="320" r:id="rId20"/>
    <p:sldId id="310" r:id="rId21"/>
    <p:sldId id="312" r:id="rId22"/>
    <p:sldId id="330" r:id="rId23"/>
    <p:sldId id="258" r:id="rId24"/>
    <p:sldId id="261" r:id="rId25"/>
    <p:sldId id="317" r:id="rId26"/>
    <p:sldId id="318" r:id="rId27"/>
    <p:sldId id="329" r:id="rId28"/>
    <p:sldId id="323" r:id="rId29"/>
    <p:sldId id="332" r:id="rId30"/>
    <p:sldId id="339" r:id="rId31"/>
    <p:sldId id="333" r:id="rId32"/>
    <p:sldId id="357" r:id="rId33"/>
    <p:sldId id="340" r:id="rId34"/>
    <p:sldId id="341" r:id="rId35"/>
    <p:sldId id="343" r:id="rId36"/>
    <p:sldId id="344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37AC-D8FB-4559-961D-0562F09CF13E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D21B2-A6E2-497A-9499-97365EC7B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3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806D81E-BAEA-400C-A521-788EDC13B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EABE4D-479C-4B4F-A3E2-2B8DF15E1D89}" type="slidenum">
              <a:rPr lang="en-GB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8C06B09-1FE1-42B9-9389-901E3411C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4E95A7A-D66F-4C3C-891D-D0C03CF13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F593AE-63A0-4E8E-9F72-BBB07E229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947751-227A-498A-AF64-BFEE8CAC0409}" type="slidenum">
              <a:rPr lang="en-GB" altLang="en-US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9B597DF-7CBB-4A0A-B6D6-A117D196E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F4424AF-E3A4-4B0E-9548-25FD9EA3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3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261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0634"/>
            <a:ext cx="2208504" cy="13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0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r>
              <a:rPr lang="en-GB" dirty="0" smtClean="0"/>
              <a:t>Parental </a:t>
            </a:r>
            <a:r>
              <a:rPr lang="en-GB" dirty="0"/>
              <a:t>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/>
          <a:p>
            <a:r>
              <a:rPr lang="en-GB" dirty="0"/>
              <a:t>Choosing </a:t>
            </a:r>
            <a:r>
              <a:rPr lang="en-GB" dirty="0" smtClean="0"/>
              <a:t>an Outstanding </a:t>
            </a:r>
            <a:r>
              <a:rPr lang="en-GB" dirty="0"/>
              <a:t>Professional Family</a:t>
            </a:r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474219" cy="33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8E59-7E75-4B13-8A46-7F9BAC53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Allocation of student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E16B-34AD-48F9-A68F-2977C1FE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50 hours over two weeks</a:t>
            </a:r>
          </a:p>
          <a:p>
            <a:r>
              <a:rPr lang="en-GB" dirty="0"/>
              <a:t>30 hours for 3 </a:t>
            </a:r>
            <a:r>
              <a:rPr lang="en-GB" dirty="0" smtClean="0"/>
              <a:t>A-Levels</a:t>
            </a:r>
          </a:p>
          <a:p>
            <a:r>
              <a:rPr lang="en-GB" dirty="0" smtClean="0"/>
              <a:t>3 Hours Duke of Edinburgh</a:t>
            </a:r>
          </a:p>
          <a:p>
            <a:r>
              <a:rPr lang="en-GB" dirty="0" smtClean="0"/>
              <a:t>2 hours EPQ</a:t>
            </a:r>
            <a:endParaRPr lang="en-GB" dirty="0"/>
          </a:p>
          <a:p>
            <a:r>
              <a:rPr lang="en-GB" dirty="0"/>
              <a:t>10 Hours of </a:t>
            </a:r>
            <a:r>
              <a:rPr lang="en-GB" dirty="0" smtClean="0"/>
              <a:t>allocated Independent Study (Supervised or unsupervised)</a:t>
            </a:r>
            <a:endParaRPr lang="en-GB" dirty="0"/>
          </a:p>
          <a:p>
            <a:r>
              <a:rPr lang="en-GB" dirty="0"/>
              <a:t>5 hours ‘free’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3BE0-D1C9-4CAD-9F86-7E152EA0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Enrichment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12C3-F155-42F5-9EA9-820C4234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hour for D of E Gold Expedition Training</a:t>
            </a:r>
          </a:p>
          <a:p>
            <a:r>
              <a:rPr lang="en-GB" dirty="0"/>
              <a:t>1 hour for D of E Skills</a:t>
            </a:r>
          </a:p>
          <a:p>
            <a:r>
              <a:rPr lang="en-GB" dirty="0"/>
              <a:t>1 hour for Physical</a:t>
            </a:r>
          </a:p>
          <a:p>
            <a:r>
              <a:rPr lang="en-GB" dirty="0"/>
              <a:t>2 hours for EPQ</a:t>
            </a:r>
          </a:p>
        </p:txBody>
      </p:sp>
    </p:spTree>
    <p:extLst>
      <p:ext uri="{BB962C8B-B14F-4D97-AF65-F5344CB8AC3E}">
        <p14:creationId xmlns:p14="http://schemas.microsoft.com/office/powerpoint/2010/main" val="16801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71BD-FF96-4FCF-B4D6-B74EC559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Duke of Edinburgh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C1C7-63D1-4D18-B3C9-EE2AA36A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/>
              <a:t>Builds</a:t>
            </a:r>
          </a:p>
          <a:p>
            <a:pPr marL="0" indent="0">
              <a:buNone/>
            </a:pPr>
            <a:r>
              <a:rPr lang="en-GB" sz="2400" dirty="0"/>
              <a:t>Resilience and self-reliance</a:t>
            </a:r>
          </a:p>
          <a:p>
            <a:pPr marL="0" indent="0">
              <a:buNone/>
            </a:pPr>
            <a:r>
              <a:rPr lang="en-GB" sz="2400" dirty="0"/>
              <a:t>Sharing responsibility</a:t>
            </a:r>
          </a:p>
          <a:p>
            <a:pPr marL="0" indent="0">
              <a:buNone/>
            </a:pPr>
            <a:r>
              <a:rPr lang="en-GB" sz="2400" dirty="0"/>
              <a:t>Decision making and acceptance of consequences</a:t>
            </a:r>
          </a:p>
          <a:p>
            <a:pPr marL="0" indent="0">
              <a:buNone/>
            </a:pPr>
            <a:r>
              <a:rPr lang="en-GB" sz="2400" dirty="0"/>
              <a:t>Reflection on personal performance</a:t>
            </a:r>
          </a:p>
          <a:p>
            <a:pPr marL="0" indent="0">
              <a:buNone/>
            </a:pPr>
            <a:r>
              <a:rPr lang="en-GB" sz="2400" dirty="0"/>
              <a:t>Confidence in unfamiliar situations</a:t>
            </a:r>
          </a:p>
          <a:p>
            <a:pPr marL="0" indent="0">
              <a:buNone/>
            </a:pPr>
            <a:r>
              <a:rPr lang="en-GB" sz="2400" dirty="0"/>
              <a:t>Develop communication skills and </a:t>
            </a:r>
            <a:r>
              <a:rPr lang="en-GB" sz="2400" dirty="0" smtClean="0"/>
              <a:t>coping </a:t>
            </a:r>
            <a:r>
              <a:rPr lang="en-GB" sz="2400" dirty="0"/>
              <a:t>mechanisms</a:t>
            </a:r>
          </a:p>
          <a:p>
            <a:pPr marL="0" indent="0">
              <a:buNone/>
            </a:pPr>
            <a:r>
              <a:rPr lang="en-GB" sz="2400" dirty="0"/>
              <a:t>Show initiative</a:t>
            </a:r>
          </a:p>
          <a:p>
            <a:pPr marL="0" indent="0">
              <a:buNone/>
            </a:pPr>
            <a:r>
              <a:rPr lang="en-GB" sz="2400" dirty="0"/>
              <a:t>Develop research skills</a:t>
            </a:r>
          </a:p>
          <a:p>
            <a:pPr marL="0" indent="0">
              <a:buNone/>
            </a:pPr>
            <a:r>
              <a:rPr lang="en-GB" sz="2400" dirty="0"/>
              <a:t>Sense of achievement</a:t>
            </a:r>
          </a:p>
          <a:p>
            <a:pPr marL="0" indent="0">
              <a:buNone/>
            </a:pPr>
            <a:r>
              <a:rPr lang="en-GB" sz="2400" dirty="0"/>
              <a:t>Learn about and appreciate community and sense of belonging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45024"/>
            <a:ext cx="6874814" cy="2175867"/>
          </a:xfrm>
          <a:prstGeom prst="rect">
            <a:avLst/>
          </a:prstGeom>
          <a:effectLst>
            <a:innerShdw blurRad="114300">
              <a:prstClr val="black"/>
            </a:inn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768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BD2FE90-BCC8-4471-9A13-C9714B1D0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>The DofE is…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E0DBD77-31A9-4C0F-838A-2803D0A6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58888"/>
            <a:ext cx="8740775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You achieve an Award by completing a personal programme 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of activities in four sections:</a:t>
            </a:r>
          </a:p>
          <a:p>
            <a:pPr eaLnBrk="1" hangingPunct="1">
              <a:buClr>
                <a:srgbClr val="E80649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Volunteering: </a:t>
            </a:r>
            <a:r>
              <a:rPr lang="en-GB" altLang="en-US" sz="2400"/>
              <a:t>undertaking service to individuals or the community.</a:t>
            </a:r>
            <a:endParaRPr lang="en-GB" altLang="en-US" sz="2400" b="1"/>
          </a:p>
          <a:p>
            <a:pPr eaLnBrk="1" hangingPunct="1">
              <a:buClr>
                <a:srgbClr val="FFC726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Physical: </a:t>
            </a:r>
            <a:r>
              <a:rPr lang="en-GB" altLang="en-US" sz="2400"/>
              <a:t>improving in an area of sport, dance or fitness activities.</a:t>
            </a:r>
            <a:endParaRPr lang="en-GB" altLang="en-US" sz="2400" b="1"/>
          </a:p>
          <a:p>
            <a:pPr eaLnBrk="1" hangingPunct="1">
              <a:buClr>
                <a:srgbClr val="0082D1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Skills: </a:t>
            </a:r>
            <a:r>
              <a:rPr lang="en-GB" altLang="en-US" sz="2400"/>
              <a:t>developing practical and social skills and personal interests.</a:t>
            </a:r>
            <a:endParaRPr lang="en-GB" altLang="en-US" sz="2400" b="1"/>
          </a:p>
          <a:p>
            <a:pPr eaLnBrk="1" hangingPunct="1">
              <a:buClr>
                <a:srgbClr val="76B900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Expedition: </a:t>
            </a:r>
            <a:r>
              <a:rPr lang="en-GB" altLang="en-US" sz="2400"/>
              <a:t>planning, training for and completion of an adventurous journey in the UK or abroad.</a:t>
            </a:r>
            <a:endParaRPr lang="en-GB" altLang="en-US" sz="2400" b="1"/>
          </a:p>
          <a:p>
            <a:pPr eaLnBrk="1" hangingPunct="1">
              <a:buClr>
                <a:srgbClr val="831FB5"/>
              </a:buClr>
              <a:buFont typeface="Wingdings" panose="05000000000000000000" pitchFamily="2" charset="2"/>
              <a:buChar char="n"/>
            </a:pPr>
            <a:r>
              <a:rPr lang="en-GB" altLang="en-US" sz="2400"/>
              <a:t>At Gold level, you must do an additional </a:t>
            </a:r>
            <a:r>
              <a:rPr lang="en-GB" altLang="en-US" sz="2400" b="1"/>
              <a:t>Residential </a:t>
            </a:r>
            <a:r>
              <a:rPr lang="en-GB" altLang="en-US" sz="2400"/>
              <a:t>section, which involves working and staying away from home doing a shared activity.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algn="ctr" eaLnBrk="1" hangingPunct="1">
              <a:buFontTx/>
              <a:buNone/>
            </a:pPr>
            <a:endParaRPr lang="en-GB" altLang="en-US"/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6BFDDAC4-FBD4-43CB-8365-27B4E647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8785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E80649"/>
              </a:buClr>
              <a:buFont typeface="Wingdings" panose="05000000000000000000" pitchFamily="2" charset="2"/>
              <a:buChar char="n"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5C4C0EA-118F-4132-BCFC-1D93C5589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GB" altLang="en-US" b="1"/>
              <a:t/>
            </a:r>
            <a:br>
              <a:rPr lang="en-GB" altLang="en-US" b="1"/>
            </a:br>
            <a:r>
              <a:rPr lang="en-GB" altLang="en-US" b="1"/>
              <a:t>Gold Award (16+ years old)</a:t>
            </a:r>
          </a:p>
        </p:txBody>
      </p:sp>
      <p:graphicFrame>
        <p:nvGraphicFramePr>
          <p:cNvPr id="264227" name="Group 35">
            <a:extLst>
              <a:ext uri="{FF2B5EF4-FFF2-40B4-BE49-F238E27FC236}">
                <a16:creationId xmlns:a16="http://schemas.microsoft.com/office/drawing/2014/main" id="{F6CF17A7-8A5D-4BE3-A9E1-AA6155BEC7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484313"/>
          <a:ext cx="8636000" cy="3960812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Volunteering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Skills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Expedition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Residential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One section for 12 months and the other section for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Plan, train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 and complete a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day, 3 night expedition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Undertake a shared activity in a residential setting away from home for 5 days and 4 nights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Direct entrants must undertake a </a:t>
                      </a: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further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months in either the Volunteering or the </a:t>
                      </a: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longer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the Physical or Skills section.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CB53-DDDC-40BC-9B05-D2B244AB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Gold in Year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3A0F-F8B2-4E4C-9DA8-8219291A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students who enrol at JMF6 will participate in all aspects of the programme as part of enrichment</a:t>
            </a:r>
          </a:p>
          <a:p>
            <a:r>
              <a:rPr lang="en-GB" dirty="0"/>
              <a:t>Students can </a:t>
            </a:r>
            <a:r>
              <a:rPr lang="en-GB" b="1" dirty="0"/>
              <a:t>opt</a:t>
            </a:r>
            <a:r>
              <a:rPr lang="en-GB" dirty="0"/>
              <a:t> to complete the residentials and expeditions to ensure that they complete the award</a:t>
            </a:r>
          </a:p>
          <a:p>
            <a:r>
              <a:rPr lang="en-GB" dirty="0"/>
              <a:t>There is a financial cost of participation. Full support can be offered to help meet this commitment.</a:t>
            </a:r>
          </a:p>
        </p:txBody>
      </p:sp>
    </p:spTree>
    <p:extLst>
      <p:ext uri="{BB962C8B-B14F-4D97-AF65-F5344CB8AC3E}">
        <p14:creationId xmlns:p14="http://schemas.microsoft.com/office/powerpoint/2010/main" val="3236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28D-642A-44F8-B9C0-DF20DA95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568E-9B29-4EDE-AEAE-52652C45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Une tutor time session a week to plan for the delivery of a lunchtime club for Year 7 students. Students will need to maintain commitment to the delivery of this club for a period of 6 months to meet the requirements of the Award.</a:t>
            </a:r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Students can arrange their own volunteering from a list of options</a:t>
            </a:r>
          </a:p>
        </p:txBody>
      </p:sp>
    </p:spTree>
    <p:extLst>
      <p:ext uri="{BB962C8B-B14F-4D97-AF65-F5344CB8AC3E}">
        <p14:creationId xmlns:p14="http://schemas.microsoft.com/office/powerpoint/2010/main" val="33860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28D-642A-44F8-B9C0-DF20DA95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568E-9B29-4EDE-AEAE-52652C45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 choice of four different skills to take part in during enrichment sessions. They will be given either instruction or practice time for two session a fortnight so that they can meet the requirement of showing progress. They need to sustain involvement in this for a period of 6 months.</a:t>
            </a:r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Students can arrange their own skills from a list of options</a:t>
            </a:r>
          </a:p>
        </p:txBody>
      </p:sp>
    </p:spTree>
    <p:extLst>
      <p:ext uri="{BB962C8B-B14F-4D97-AF65-F5344CB8AC3E}">
        <p14:creationId xmlns:p14="http://schemas.microsoft.com/office/powerpoint/2010/main" val="11357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9719-2B32-4E75-AD13-A06D0ECA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843F-5470-4F54-85BF-5BA5A9441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 the Enrichment Programme to take part in a relevant physical activity</a:t>
            </a:r>
            <a:r>
              <a:rPr lang="en-GB" dirty="0" smtClean="0"/>
              <a:t>.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Students can arrange their own Physical Activity from a list of options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0B8F-DD9B-4B84-83B0-746049C2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110474" cy="23328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61389"/>
            <a:ext cx="4283968" cy="3212976"/>
          </a:xfrm>
          <a:prstGeom prst="rect">
            <a:avLst/>
          </a:prstGeom>
        </p:spPr>
      </p:pic>
      <p:pic>
        <p:nvPicPr>
          <p:cNvPr id="1026" name="Picture 2" descr="N:\20180602_165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25271" r="31405" b="27369"/>
          <a:stretch/>
        </p:blipFill>
        <p:spPr bwMode="auto">
          <a:xfrm>
            <a:off x="5292079" y="4653136"/>
            <a:ext cx="3744417" cy="19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20180602_165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3455" y="3431114"/>
            <a:ext cx="4265541" cy="20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20180512_093838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64" y="1398706"/>
            <a:ext cx="4324736" cy="21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Update on strategic developments</a:t>
            </a:r>
          </a:p>
          <a:p>
            <a:pPr marL="0" indent="0">
              <a:buNone/>
            </a:pPr>
            <a:r>
              <a:rPr lang="en-GB" dirty="0" smtClean="0"/>
              <a:t>Taster Days – Parent version</a:t>
            </a:r>
          </a:p>
          <a:p>
            <a:pPr marL="0" indent="0">
              <a:buNone/>
            </a:pPr>
            <a:r>
              <a:rPr lang="en-GB" dirty="0" smtClean="0"/>
              <a:t>Q and A </a:t>
            </a:r>
          </a:p>
        </p:txBody>
      </p:sp>
    </p:spTree>
    <p:extLst>
      <p:ext uri="{BB962C8B-B14F-4D97-AF65-F5344CB8AC3E}">
        <p14:creationId xmlns:p14="http://schemas.microsoft.com/office/powerpoint/2010/main" val="22450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B6B9-4019-43EF-BBCF-5380AC7A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254B-F74D-43D4-9C67-70E316CF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Training for the expedition element for one hour  a week. </a:t>
            </a:r>
          </a:p>
          <a:p>
            <a:r>
              <a:rPr lang="en-GB" dirty="0"/>
              <a:t>Instruction in all the skills required to undertake all of the Expedition elements. </a:t>
            </a:r>
          </a:p>
          <a:p>
            <a:pPr lvl="0"/>
            <a:r>
              <a:rPr lang="en-GB" b="1" dirty="0" smtClean="0"/>
              <a:t>Training Days/Practice Expedition</a:t>
            </a:r>
            <a:r>
              <a:rPr lang="en-GB" dirty="0" smtClean="0"/>
              <a:t>–– Abingdon – May Half Term- Basic </a:t>
            </a:r>
            <a:r>
              <a:rPr lang="en-GB" dirty="0"/>
              <a:t>canoe training and/or campcraft as appropriate</a:t>
            </a:r>
          </a:p>
          <a:p>
            <a:pPr lvl="0"/>
            <a:r>
              <a:rPr lang="en-GB" b="1" dirty="0" smtClean="0"/>
              <a:t>Qualifying </a:t>
            </a:r>
            <a:r>
              <a:rPr lang="en-GB" b="1" dirty="0"/>
              <a:t>Expedition </a:t>
            </a:r>
            <a:r>
              <a:rPr lang="en-GB" dirty="0"/>
              <a:t>–  </a:t>
            </a:r>
            <a:r>
              <a:rPr lang="en-GB" dirty="0" smtClean="0"/>
              <a:t>September Year 13 - </a:t>
            </a:r>
            <a:r>
              <a:rPr lang="en-GB" dirty="0"/>
              <a:t>4 nights - Canoeing – Wye Valley</a:t>
            </a:r>
          </a:p>
          <a:p>
            <a:pPr marL="0" lvl="0" indent="0">
              <a:buNone/>
            </a:pPr>
            <a:endParaRPr lang="en-GB" b="1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1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3F00-400B-4C26-B9BE-9A89D1EC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EF4B-996D-48D9-BC31-57B5ED30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Students are required to arrange a 4 day residential experience for themselves. </a:t>
            </a:r>
          </a:p>
          <a:p>
            <a:pPr marL="0" indent="0">
              <a:buNone/>
            </a:pPr>
            <a:r>
              <a:rPr lang="en-GB" dirty="0"/>
              <a:t>They will receive full advice and guidance on this aspect</a:t>
            </a:r>
          </a:p>
          <a:p>
            <a:pPr marL="0" indent="0">
              <a:buNone/>
            </a:pPr>
            <a:r>
              <a:rPr lang="en-GB" dirty="0"/>
              <a:t>Options</a:t>
            </a:r>
          </a:p>
          <a:p>
            <a:r>
              <a:rPr lang="en-GB" dirty="0"/>
              <a:t>Supporting their old primary school in a trip</a:t>
            </a:r>
          </a:p>
          <a:p>
            <a:r>
              <a:rPr lang="en-GB" dirty="0"/>
              <a:t>archaeological digs</a:t>
            </a:r>
          </a:p>
          <a:p>
            <a:r>
              <a:rPr lang="en-GB" dirty="0"/>
              <a:t>Camps International in </a:t>
            </a:r>
            <a:r>
              <a:rPr lang="en-GB" dirty="0" smtClean="0"/>
              <a:t>Costa Rica </a:t>
            </a:r>
            <a:endParaRPr lang="en-GB" dirty="0"/>
          </a:p>
          <a:p>
            <a:r>
              <a:rPr lang="en-GB" dirty="0"/>
              <a:t>The NCS programme.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7561-E8B9-4835-8803-9D0C2DFB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Commitment to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C5F8-727C-43EE-A046-0783CBFA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 part of JMF6 you will be expected to provide leadership and role modelling for the wider school community. This will for the most part involve participation with Lower school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5064"/>
            <a:ext cx="8718628" cy="12285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70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E62-0B49-4A45-8BD6-A80414F6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Extended Project Qualification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C33D-0F77-46CD-BFDE-E938514F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Key part of </a:t>
            </a:r>
            <a:r>
              <a:rPr lang="en-GB" dirty="0" smtClean="0"/>
              <a:t>JMF6-Abingdon </a:t>
            </a:r>
            <a:r>
              <a:rPr lang="en-GB" dirty="0"/>
              <a:t>is to build personal skills and improve </a:t>
            </a:r>
            <a:r>
              <a:rPr lang="en-GB" dirty="0" smtClean="0"/>
              <a:t>chances of opportunities </a:t>
            </a:r>
            <a:r>
              <a:rPr lang="en-GB" dirty="0"/>
              <a:t>post 18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Extended Project Qualification</a:t>
            </a:r>
            <a:endParaRPr lang="en-GB" dirty="0"/>
          </a:p>
          <a:p>
            <a:r>
              <a:rPr lang="en-GB" dirty="0"/>
              <a:t>One hour a week taught</a:t>
            </a:r>
          </a:p>
          <a:p>
            <a:r>
              <a:rPr lang="en-GB" dirty="0"/>
              <a:t>Two hours a week independent study</a:t>
            </a:r>
          </a:p>
        </p:txBody>
      </p:sp>
    </p:spTree>
    <p:extLst>
      <p:ext uri="{BB962C8B-B14F-4D97-AF65-F5344CB8AC3E}">
        <p14:creationId xmlns:p14="http://schemas.microsoft.com/office/powerpoint/2010/main" val="13037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10A6-987A-4EB3-8286-FB25AE20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Helping you stand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63A1-2CC0-445E-94DD-B35BCFD9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dirty="0"/>
              <a:t>The EPQ allows each student to embark on a largely self-directed and self-motivated project. Students must </a:t>
            </a:r>
            <a:r>
              <a:rPr lang="en-GB" b="1" dirty="0"/>
              <a:t>choose a topic, plan, research and develop their idea</a:t>
            </a:r>
            <a:r>
              <a:rPr lang="en-GB" dirty="0"/>
              <a:t> and decide on their finished product.</a:t>
            </a:r>
          </a:p>
          <a:p>
            <a:pPr marL="0" indent="0" fontAlgn="base">
              <a:buNone/>
            </a:pPr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A</a:t>
            </a:r>
            <a:r>
              <a:rPr lang="en-GB" dirty="0"/>
              <a:t> </a:t>
            </a:r>
            <a:r>
              <a:rPr lang="en-GB" b="1" dirty="0"/>
              <a:t>finished product</a:t>
            </a:r>
            <a:r>
              <a:rPr lang="en-GB" dirty="0"/>
              <a:t> may take the form of a:</a:t>
            </a:r>
          </a:p>
          <a:p>
            <a:pPr fontAlgn="base"/>
            <a:r>
              <a:rPr lang="en-GB" dirty="0"/>
              <a:t>research based written report</a:t>
            </a:r>
          </a:p>
          <a:p>
            <a:pPr fontAlgn="base"/>
            <a:r>
              <a:rPr lang="en-GB" dirty="0"/>
              <a:t>production* (</a:t>
            </a:r>
            <a:r>
              <a:rPr lang="en-GB" dirty="0" err="1"/>
              <a:t>eg</a:t>
            </a:r>
            <a:r>
              <a:rPr lang="en-GB" dirty="0"/>
              <a:t> charity event, fashion show or sports event etc)</a:t>
            </a:r>
          </a:p>
          <a:p>
            <a:pPr fontAlgn="base"/>
            <a:r>
              <a:rPr lang="en-GB" dirty="0"/>
              <a:t>an artefact* (</a:t>
            </a:r>
            <a:r>
              <a:rPr lang="en-GB" dirty="0" err="1"/>
              <a:t>eg</a:t>
            </a:r>
            <a:r>
              <a:rPr lang="en-GB" dirty="0"/>
              <a:t> piece of art, a computer game or realised design)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5C08-004A-4700-B9BC-16CDFE28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0400-C4A2-4118-A502-FC0485A7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Choose</a:t>
            </a:r>
            <a:r>
              <a:rPr lang="en-GB" dirty="0"/>
              <a:t> an area of interest and draft a project title and aims.</a:t>
            </a:r>
          </a:p>
          <a:p>
            <a:pPr fontAlgn="base"/>
            <a:r>
              <a:rPr lang="en-GB" b="1" dirty="0"/>
              <a:t>Plan, research</a:t>
            </a:r>
            <a:r>
              <a:rPr lang="en-GB" dirty="0"/>
              <a:t> and carry out a project.</a:t>
            </a:r>
          </a:p>
          <a:p>
            <a:pPr fontAlgn="base"/>
            <a:r>
              <a:rPr lang="en-GB" b="1" dirty="0"/>
              <a:t>Keep a production log</a:t>
            </a:r>
            <a:r>
              <a:rPr lang="en-GB" dirty="0"/>
              <a:t> of all stages of the project production, reviewing and evaluating progress.</a:t>
            </a:r>
          </a:p>
          <a:p>
            <a:pPr fontAlgn="base"/>
            <a:r>
              <a:rPr lang="en-GB" b="1" dirty="0"/>
              <a:t>Complete</a:t>
            </a:r>
            <a:r>
              <a:rPr lang="en-GB" dirty="0"/>
              <a:t> the project product.</a:t>
            </a:r>
          </a:p>
          <a:p>
            <a:pPr fontAlgn="base"/>
            <a:r>
              <a:rPr lang="en-GB" dirty="0"/>
              <a:t>Prepare and </a:t>
            </a:r>
            <a:r>
              <a:rPr lang="en-GB" b="1" dirty="0"/>
              <a:t>deliver a presentation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2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1471-9DE9-410D-A1B5-DE32D7D0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140C-962F-42BE-9444-F11B4D9C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Stand out</a:t>
            </a:r>
          </a:p>
          <a:p>
            <a:r>
              <a:rPr lang="en-GB" dirty="0"/>
              <a:t>Study beyond the normal syllabus</a:t>
            </a:r>
          </a:p>
          <a:p>
            <a:r>
              <a:rPr lang="en-GB" dirty="0"/>
              <a:t>Develop independent learning</a:t>
            </a:r>
          </a:p>
          <a:p>
            <a:r>
              <a:rPr lang="en-GB" dirty="0" smtClean="0"/>
              <a:t>Develops </a:t>
            </a:r>
            <a:r>
              <a:rPr lang="en-GB" dirty="0"/>
              <a:t>the </a:t>
            </a:r>
            <a:r>
              <a:rPr lang="en-GB" dirty="0" smtClean="0"/>
              <a:t>transferable skills </a:t>
            </a:r>
          </a:p>
          <a:p>
            <a:r>
              <a:rPr lang="en-GB" dirty="0" smtClean="0"/>
              <a:t>Work </a:t>
            </a:r>
            <a:r>
              <a:rPr lang="en-GB" dirty="0"/>
              <a:t>on a subject about which they are </a:t>
            </a:r>
            <a:r>
              <a:rPr lang="en-GB" dirty="0" smtClean="0"/>
              <a:t>passionate</a:t>
            </a:r>
          </a:p>
          <a:p>
            <a:r>
              <a:rPr lang="en-GB" dirty="0" smtClean="0"/>
              <a:t>Adds Flexibility to A-level options</a:t>
            </a:r>
            <a:endParaRPr lang="en-GB" dirty="0"/>
          </a:p>
          <a:p>
            <a:r>
              <a:rPr lang="en-GB" dirty="0"/>
              <a:t>UCAS Points – reduced offers in other subjects</a:t>
            </a:r>
          </a:p>
        </p:txBody>
      </p:sp>
    </p:spTree>
    <p:extLst>
      <p:ext uri="{BB962C8B-B14F-4D97-AF65-F5344CB8AC3E}">
        <p14:creationId xmlns:p14="http://schemas.microsoft.com/office/powerpoint/2010/main" val="42686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E62-0B49-4A45-8BD6-A80414F6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Work Experience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C33D-0F77-46CD-BFDE-E938514F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Week in July 2023</a:t>
            </a:r>
          </a:p>
          <a:p>
            <a:pPr marL="0" indent="0">
              <a:buNone/>
            </a:pPr>
            <a:r>
              <a:rPr lang="en-GB" dirty="0" smtClean="0"/>
              <a:t>Compulsory for all Year 12 students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429000"/>
            <a:ext cx="7488832" cy="19442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5C08-004A-4700-B9BC-16CDFE28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to year 10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0400-C4A2-4118-A502-FC0485A7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focus of this Work Experience is different from that completed in Year 10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evelop the </a:t>
            </a:r>
            <a:r>
              <a:rPr lang="en-GB" dirty="0"/>
              <a:t>basic employability skills they gained at </a:t>
            </a:r>
            <a:r>
              <a:rPr lang="en-GB" dirty="0" smtClean="0"/>
              <a:t>Year 10</a:t>
            </a:r>
          </a:p>
          <a:p>
            <a:r>
              <a:rPr lang="en-GB" dirty="0" smtClean="0"/>
              <a:t>search </a:t>
            </a:r>
            <a:r>
              <a:rPr lang="en-GB" dirty="0"/>
              <a:t>for one which gives them the ‘next level’ of experience and skills </a:t>
            </a:r>
            <a:endParaRPr lang="en-GB" dirty="0" smtClean="0"/>
          </a:p>
          <a:p>
            <a:r>
              <a:rPr lang="en-GB" dirty="0" smtClean="0"/>
              <a:t>gain </a:t>
            </a:r>
            <a:r>
              <a:rPr lang="en-GB" dirty="0"/>
              <a:t>a placement at </a:t>
            </a:r>
            <a:r>
              <a:rPr lang="en-GB" b="1" dirty="0"/>
              <a:t>managerial</a:t>
            </a:r>
            <a:r>
              <a:rPr lang="en-GB" dirty="0"/>
              <a:t> level </a:t>
            </a:r>
            <a:endParaRPr lang="en-GB" dirty="0" smtClean="0"/>
          </a:p>
          <a:p>
            <a:r>
              <a:rPr lang="en-GB" dirty="0" smtClean="0"/>
              <a:t>look </a:t>
            </a:r>
            <a:r>
              <a:rPr lang="en-GB" dirty="0"/>
              <a:t>for a placement </a:t>
            </a:r>
            <a:r>
              <a:rPr lang="en-GB" b="1" dirty="0"/>
              <a:t>outside of county at a national</a:t>
            </a:r>
            <a:r>
              <a:rPr lang="en-GB" dirty="0"/>
              <a:t> or multi-national </a:t>
            </a:r>
            <a:r>
              <a:rPr lang="en-GB" dirty="0" smtClean="0"/>
              <a:t>company</a:t>
            </a:r>
          </a:p>
          <a:p>
            <a:r>
              <a:rPr lang="en-GB" dirty="0"/>
              <a:t>d</a:t>
            </a:r>
            <a:r>
              <a:rPr lang="en-GB" dirty="0" smtClean="0"/>
              <a:t>irectly related to their current course</a:t>
            </a:r>
          </a:p>
          <a:p>
            <a:r>
              <a:rPr lang="en-GB" dirty="0"/>
              <a:t>d</a:t>
            </a:r>
            <a:r>
              <a:rPr lang="en-GB" dirty="0" smtClean="0"/>
              <a:t>irectly related to their </a:t>
            </a:r>
            <a:r>
              <a:rPr lang="en-GB" b="1" dirty="0" smtClean="0"/>
              <a:t>career intentions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104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Communication</a:t>
            </a:r>
            <a:r>
              <a:rPr lang="en-GB" dirty="0" smtClean="0"/>
              <a:t> – Parent mail, new web-site, parents evenings, progress checks</a:t>
            </a:r>
          </a:p>
          <a:p>
            <a:pPr marL="0" indent="0">
              <a:buNone/>
            </a:pPr>
            <a:r>
              <a:rPr lang="en-GB" b="1" dirty="0" smtClean="0"/>
              <a:t>Location</a:t>
            </a:r>
            <a:r>
              <a:rPr lang="en-GB" dirty="0" smtClean="0"/>
              <a:t> – standardised 6</a:t>
            </a:r>
            <a:r>
              <a:rPr lang="en-GB" baseline="30000" dirty="0" smtClean="0"/>
              <a:t>th</a:t>
            </a:r>
            <a:r>
              <a:rPr lang="en-GB" dirty="0" smtClean="0"/>
              <a:t> Form Facilities across both schools. </a:t>
            </a:r>
          </a:p>
          <a:p>
            <a:pPr marL="0" indent="0">
              <a:buNone/>
            </a:pPr>
            <a:r>
              <a:rPr lang="en-GB" b="1" dirty="0" smtClean="0"/>
              <a:t>Attendance</a:t>
            </a:r>
            <a:r>
              <a:rPr lang="en-GB" dirty="0" smtClean="0"/>
              <a:t> – Full attendance is expected from 8.30 to 3.10 each day</a:t>
            </a:r>
          </a:p>
          <a:p>
            <a:pPr marL="0" indent="0">
              <a:buNone/>
            </a:pPr>
            <a:r>
              <a:rPr lang="en-GB" b="1" dirty="0" smtClean="0"/>
              <a:t>Access</a:t>
            </a:r>
            <a:r>
              <a:rPr lang="en-GB" dirty="0" smtClean="0"/>
              <a:t>  - come and go access, using photo ID card</a:t>
            </a:r>
          </a:p>
          <a:p>
            <a:pPr marL="0" indent="0">
              <a:buNone/>
            </a:pPr>
            <a:r>
              <a:rPr lang="en-GB" b="1" dirty="0" smtClean="0"/>
              <a:t>Support</a:t>
            </a:r>
            <a:r>
              <a:rPr lang="en-GB" dirty="0" smtClean="0"/>
              <a:t> – Tutor – Student Managers - Faculty staff – Director/Deputy Director of Sixth Form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I</a:t>
            </a:r>
            <a:r>
              <a:rPr lang="en-GB" dirty="0" smtClean="0"/>
              <a:t>ntegrated JMF6-Abingdon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Background</a:t>
            </a:r>
          </a:p>
          <a:p>
            <a:pPr marL="0" indent="0">
              <a:buNone/>
            </a:pPr>
            <a:r>
              <a:rPr lang="en-GB" b="1" dirty="0" smtClean="0"/>
              <a:t>Aim</a:t>
            </a:r>
            <a:r>
              <a:rPr lang="en-GB" dirty="0" smtClean="0"/>
              <a:t> – move towards a fully integrated 6</a:t>
            </a:r>
            <a:r>
              <a:rPr lang="en-GB" baseline="30000" dirty="0" smtClean="0"/>
              <a:t>th</a:t>
            </a:r>
            <a:r>
              <a:rPr lang="en-GB" dirty="0" smtClean="0"/>
              <a:t> Form</a:t>
            </a:r>
          </a:p>
          <a:p>
            <a:pPr marL="0" indent="0">
              <a:buNone/>
            </a:pPr>
            <a:r>
              <a:rPr lang="en-GB" b="1" dirty="0" smtClean="0"/>
              <a:t>Actions</a:t>
            </a:r>
          </a:p>
          <a:p>
            <a:r>
              <a:rPr lang="en-GB" dirty="0" smtClean="0"/>
              <a:t>Withdrawn from the Abingdon 6</a:t>
            </a:r>
            <a:r>
              <a:rPr lang="en-GB" baseline="30000" dirty="0" smtClean="0"/>
              <a:t>th</a:t>
            </a:r>
            <a:r>
              <a:rPr lang="en-GB" dirty="0" smtClean="0"/>
              <a:t> Form Consortium</a:t>
            </a:r>
          </a:p>
          <a:p>
            <a:r>
              <a:rPr lang="en-GB" dirty="0" smtClean="0"/>
              <a:t>Increase proportion of teaching at Fitzharrys</a:t>
            </a:r>
          </a:p>
          <a:p>
            <a:r>
              <a:rPr lang="en-GB" dirty="0" smtClean="0"/>
              <a:t>Add curriculum breadth</a:t>
            </a:r>
          </a:p>
          <a:p>
            <a:r>
              <a:rPr lang="en-GB" dirty="0" smtClean="0"/>
              <a:t>Co-ordinate delivery of teaching and learning</a:t>
            </a:r>
          </a:p>
          <a:p>
            <a:r>
              <a:rPr lang="en-GB" dirty="0" smtClean="0"/>
              <a:t>Infrastructure developments</a:t>
            </a:r>
          </a:p>
          <a:p>
            <a:r>
              <a:rPr lang="en-GB" dirty="0" smtClean="0"/>
              <a:t>Staffing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0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What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Tasks</a:t>
            </a:r>
          </a:p>
          <a:p>
            <a:pPr marL="0" indent="0">
              <a:buNone/>
            </a:pPr>
            <a:r>
              <a:rPr lang="en-GB" dirty="0"/>
              <a:t>Transition Work</a:t>
            </a:r>
          </a:p>
          <a:p>
            <a:pPr marL="0" indent="0">
              <a:buNone/>
            </a:pPr>
            <a:r>
              <a:rPr lang="en-GB" dirty="0"/>
              <a:t>Research choices/</a:t>
            </a:r>
            <a:r>
              <a:rPr lang="en-GB" dirty="0" err="1"/>
              <a:t>DofE</a:t>
            </a:r>
            <a:r>
              <a:rPr lang="en-GB" dirty="0"/>
              <a:t>/EPQ/Work Experience</a:t>
            </a:r>
          </a:p>
          <a:p>
            <a:pPr marL="0" indent="0">
              <a:buNone/>
            </a:pPr>
            <a:r>
              <a:rPr lang="en-GB" b="1" dirty="0" smtClean="0"/>
              <a:t>Enrolment</a:t>
            </a:r>
          </a:p>
          <a:p>
            <a:pPr marL="0" indent="0">
              <a:buNone/>
            </a:pPr>
            <a:r>
              <a:rPr lang="en-GB" dirty="0"/>
              <a:t>Interview post results</a:t>
            </a:r>
          </a:p>
          <a:p>
            <a:pPr marL="0" indent="0">
              <a:buNone/>
            </a:pPr>
            <a:r>
              <a:rPr lang="en-GB" dirty="0" smtClean="0"/>
              <a:t>Final decision on options can be as late as September</a:t>
            </a:r>
          </a:p>
        </p:txBody>
      </p:sp>
    </p:spTree>
    <p:extLst>
      <p:ext uri="{BB962C8B-B14F-4D97-AF65-F5344CB8AC3E}">
        <p14:creationId xmlns:p14="http://schemas.microsoft.com/office/powerpoint/2010/main" val="2111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Key </a:t>
            </a:r>
            <a:r>
              <a:rPr lang="en-GB" b="1" u="sng" dirty="0" smtClean="0"/>
              <a:t>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  </a:t>
            </a:r>
          </a:p>
          <a:p>
            <a:r>
              <a:rPr lang="en-GB" b="1" dirty="0"/>
              <a:t>Thursday 25th August</a:t>
            </a:r>
            <a:r>
              <a:rPr lang="en-GB" dirty="0"/>
              <a:t> - Exam results</a:t>
            </a:r>
          </a:p>
          <a:p>
            <a:r>
              <a:rPr lang="en-GB" b="1" dirty="0"/>
              <a:t>Thursday 25</a:t>
            </a:r>
            <a:r>
              <a:rPr lang="en-GB" b="1" baseline="30000" dirty="0"/>
              <a:t>th</a:t>
            </a:r>
            <a:r>
              <a:rPr lang="en-GB" b="1" dirty="0"/>
              <a:t>-Friday 26th</a:t>
            </a:r>
            <a:r>
              <a:rPr lang="en-GB" dirty="0"/>
              <a:t> – Enrolment interviews – Main Hall, JMS</a:t>
            </a:r>
          </a:p>
          <a:p>
            <a:r>
              <a:rPr lang="en-GB" b="1" dirty="0"/>
              <a:t>5th September</a:t>
            </a:r>
            <a:r>
              <a:rPr lang="en-GB" dirty="0"/>
              <a:t> – Year 12 Induction and lessons</a:t>
            </a:r>
          </a:p>
          <a:p>
            <a:r>
              <a:rPr lang="en-GB" b="1" i="1" dirty="0"/>
              <a:t>20</a:t>
            </a:r>
            <a:r>
              <a:rPr lang="en-GB" b="1" i="1" baseline="30000" dirty="0"/>
              <a:t>th</a:t>
            </a:r>
            <a:r>
              <a:rPr lang="en-GB" b="1" i="1" dirty="0"/>
              <a:t> September</a:t>
            </a:r>
            <a:r>
              <a:rPr lang="en-GB" i="1" dirty="0"/>
              <a:t> - Parents Information evening tbc</a:t>
            </a:r>
            <a:endParaRPr lang="en-GB" dirty="0"/>
          </a:p>
          <a:p>
            <a:pPr marL="0" indent="0">
              <a:buNone/>
            </a:pPr>
            <a:r>
              <a:rPr lang="en-GB" sz="4200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Key </a:t>
            </a:r>
            <a:r>
              <a:rPr lang="en-GB" b="1" u="sng" dirty="0" smtClean="0"/>
              <a:t>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b="1" u="sng" dirty="0" smtClean="0"/>
              <a:t>Duke </a:t>
            </a:r>
            <a:r>
              <a:rPr lang="en-GB" b="1" u="sng" dirty="0"/>
              <a:t>of Edinburgh Gold Expedition Commitments </a:t>
            </a:r>
            <a:endParaRPr lang="en-GB" b="1" u="sng" dirty="0" smtClean="0"/>
          </a:p>
          <a:p>
            <a:pPr marL="0" indent="0">
              <a:buNone/>
            </a:pPr>
            <a:r>
              <a:rPr lang="en-GB" i="1" dirty="0" smtClean="0"/>
              <a:t>Initial </a:t>
            </a:r>
            <a:r>
              <a:rPr lang="en-GB" i="1" dirty="0"/>
              <a:t>Canoe Basic Training – Single school day in September</a:t>
            </a:r>
          </a:p>
          <a:p>
            <a:pPr marL="0" indent="0">
              <a:buNone/>
            </a:pPr>
            <a:r>
              <a:rPr lang="en-GB" i="1" dirty="0"/>
              <a:t>Gold </a:t>
            </a:r>
            <a:r>
              <a:rPr lang="en-GB" i="1" dirty="0" smtClean="0"/>
              <a:t>Practice Expeditions </a:t>
            </a:r>
          </a:p>
          <a:p>
            <a:r>
              <a:rPr lang="en-GB" dirty="0" smtClean="0"/>
              <a:t>Sat </a:t>
            </a:r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May </a:t>
            </a:r>
            <a:r>
              <a:rPr lang="en-GB" dirty="0" smtClean="0"/>
              <a:t>2023 – </a:t>
            </a:r>
            <a:r>
              <a:rPr lang="en-GB" dirty="0"/>
              <a:t> Mon 29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  <a:p>
            <a:r>
              <a:rPr lang="en-GB" dirty="0" smtClean="0"/>
              <a:t>Tues </a:t>
            </a:r>
            <a:r>
              <a:rPr lang="en-GB" dirty="0"/>
              <a:t>30</a:t>
            </a:r>
            <a:r>
              <a:rPr lang="en-GB" baseline="30000" dirty="0"/>
              <a:t>th</a:t>
            </a:r>
            <a:r>
              <a:rPr lang="en-GB" dirty="0"/>
              <a:t> – Thurs 1</a:t>
            </a:r>
            <a:r>
              <a:rPr lang="en-GB" baseline="30000" dirty="0"/>
              <a:t>st</a:t>
            </a:r>
            <a:r>
              <a:rPr lang="en-GB" dirty="0"/>
              <a:t> June </a:t>
            </a:r>
          </a:p>
          <a:p>
            <a:r>
              <a:rPr lang="en-GB" dirty="0" smtClean="0"/>
              <a:t>Fri </a:t>
            </a: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June – Sun 4</a:t>
            </a:r>
            <a:r>
              <a:rPr lang="en-GB" baseline="30000" dirty="0"/>
              <a:t>th</a:t>
            </a:r>
            <a:r>
              <a:rPr lang="en-GB" dirty="0"/>
              <a:t> June – </a:t>
            </a:r>
            <a:r>
              <a:rPr lang="en-GB" dirty="0" err="1"/>
              <a:t>Yr</a:t>
            </a:r>
            <a:r>
              <a:rPr lang="en-GB" dirty="0"/>
              <a:t> 12 – River </a:t>
            </a:r>
            <a:r>
              <a:rPr lang="en-GB" dirty="0" smtClean="0"/>
              <a:t>Thames</a:t>
            </a:r>
          </a:p>
          <a:p>
            <a:pPr marL="0" indent="0">
              <a:buNone/>
            </a:pPr>
            <a:r>
              <a:rPr lang="en-GB" i="1" dirty="0" smtClean="0"/>
              <a:t>Gold Assessed Expeditions </a:t>
            </a:r>
          </a:p>
          <a:p>
            <a:r>
              <a:rPr lang="en-GB" dirty="0" smtClean="0"/>
              <a:t>Sat </a:t>
            </a:r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Sept – Weds 20</a:t>
            </a:r>
            <a:r>
              <a:rPr lang="en-GB" baseline="30000" dirty="0"/>
              <a:t>th</a:t>
            </a:r>
            <a:r>
              <a:rPr lang="en-GB" dirty="0"/>
              <a:t> Sept </a:t>
            </a:r>
          </a:p>
          <a:p>
            <a:r>
              <a:rPr lang="en-GB" dirty="0" smtClean="0"/>
              <a:t>Weds </a:t>
            </a:r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Sept – Sun 24</a:t>
            </a:r>
            <a:r>
              <a:rPr lang="en-GB" baseline="30000" dirty="0"/>
              <a:t>th</a:t>
            </a:r>
            <a:r>
              <a:rPr lang="en-GB" dirty="0"/>
              <a:t> September </a:t>
            </a:r>
            <a:r>
              <a:rPr lang="en-GB" dirty="0" smtClean="0"/>
              <a:t>2023 </a:t>
            </a:r>
          </a:p>
          <a:p>
            <a:pPr marL="0" indent="0">
              <a:buNone/>
            </a:pPr>
            <a:r>
              <a:rPr lang="en-GB" b="1" u="sng" dirty="0" smtClean="0"/>
              <a:t>Other </a:t>
            </a:r>
            <a:r>
              <a:rPr lang="en-GB" b="1" u="sng" dirty="0"/>
              <a:t>dates</a:t>
            </a:r>
            <a:endParaRPr lang="en-GB" dirty="0"/>
          </a:p>
          <a:p>
            <a:r>
              <a:rPr lang="en-GB" b="1" dirty="0"/>
              <a:t>10th-14th July</a:t>
            </a:r>
            <a:r>
              <a:rPr lang="en-GB" dirty="0"/>
              <a:t> - Work Experience </a:t>
            </a:r>
            <a:r>
              <a:rPr lang="en-GB" i="1" u="sng" dirty="0" smtClean="0"/>
              <a:t>tbc</a:t>
            </a:r>
            <a:r>
              <a:rPr lang="en-GB" sz="4200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Are they allowed to retake a GCSE subject and will they get lessons for it or is it independent study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Taught sessions </a:t>
            </a:r>
            <a:r>
              <a:rPr lang="en-GB" dirty="0" smtClean="0"/>
              <a:t>are provided </a:t>
            </a:r>
            <a:r>
              <a:rPr lang="en-GB" dirty="0" smtClean="0"/>
              <a:t>to support English Language and Maths GCSEs only if the students does not reach Grade 4.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My son is starting a new subject at A-Level. What happens if a few weeks into the course, he decides he doesn't like it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Some flexibility to change in the first couple of weeks if for a good educational reason. Much more difficult to catch up with a new subject if left longer.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5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Is there anything parents need to do to enrol their child or is it all done by the students themselves?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For current Y11 students at </a:t>
            </a:r>
            <a:r>
              <a:rPr lang="en-GB" dirty="0" err="1" smtClean="0"/>
              <a:t>Fitzharrys</a:t>
            </a:r>
            <a:r>
              <a:rPr lang="en-GB" dirty="0" smtClean="0"/>
              <a:t> or John Mason, the process is automatic in most cases. Students joining us from elsewhere may need your support to complete an enrolment form.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8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Will there be updates as to progress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There will be three termly progress checks and up to two Parent Consultation Evenings each year.</a:t>
            </a:r>
            <a:endParaRPr lang="en-GB" dirty="0"/>
          </a:p>
          <a:p>
            <a:pPr marL="0" indent="0" font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4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What </a:t>
            </a:r>
            <a:r>
              <a:rPr lang="en-GB" dirty="0" smtClean="0"/>
              <a:t>equipment </a:t>
            </a:r>
            <a:r>
              <a:rPr lang="en-GB" dirty="0"/>
              <a:t>is required for A levels (</a:t>
            </a:r>
            <a:r>
              <a:rPr lang="en-GB" dirty="0" smtClean="0"/>
              <a:t>notebooks</a:t>
            </a:r>
            <a:r>
              <a:rPr lang="en-GB" dirty="0"/>
              <a:t>, laptops</a:t>
            </a:r>
            <a:r>
              <a:rPr lang="en-GB" dirty="0" smtClean="0"/>
              <a:t>)?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can access school Chromebooks</a:t>
            </a:r>
            <a:r>
              <a:rPr lang="en-GB" dirty="0" smtClean="0"/>
              <a:t> on both sites or bring their own device in to school.</a:t>
            </a:r>
          </a:p>
          <a:p>
            <a:pPr marL="0" indent="0" fontAlgn="ctr">
              <a:buNone/>
            </a:pPr>
            <a:r>
              <a:rPr lang="en-GB" dirty="0" smtClean="0"/>
              <a:t>Subject teachers may provide recommendations for revision guides/calculators etc. and these are generally cheaper to buy through the school.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Are phones allowed to be used during school hours?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Yes – phones can be used in lessons and around the school – this should be in line with our Professional Standards and mindful of a 11-18 mixed school cohort.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Is </a:t>
            </a:r>
            <a:r>
              <a:rPr lang="en-GB" dirty="0" err="1" smtClean="0"/>
              <a:t>DofE</a:t>
            </a:r>
            <a:r>
              <a:rPr lang="en-GB" dirty="0" smtClean="0"/>
              <a:t> </a:t>
            </a:r>
            <a:r>
              <a:rPr lang="en-GB" dirty="0"/>
              <a:t>Gold </a:t>
            </a:r>
            <a:r>
              <a:rPr lang="en-GB" dirty="0" smtClean="0"/>
              <a:t>compulsory?</a:t>
            </a:r>
          </a:p>
          <a:p>
            <a:pPr marL="0" indent="0" fontAlgn="ctr">
              <a:buNone/>
            </a:pPr>
            <a:endParaRPr lang="en-GB" dirty="0" smtClean="0"/>
          </a:p>
          <a:p>
            <a:pPr marL="0" indent="0" fontAlgn="ctr">
              <a:buNone/>
            </a:pPr>
            <a:r>
              <a:rPr lang="en-GB" dirty="0" smtClean="0"/>
              <a:t>We encourage all to take part in the timetabled sessions for the benefit it provides to students. The Expedition aspect has a cost involved, but there are bursaries and support available if cost is an issue.</a:t>
            </a:r>
            <a:endParaRPr lang="en-GB" dirty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9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Executive Head ALT – </a:t>
            </a:r>
            <a:r>
              <a:rPr lang="en-GB" dirty="0"/>
              <a:t>Sarah Brinkley</a:t>
            </a:r>
          </a:p>
          <a:p>
            <a:pPr marL="0" indent="0">
              <a:buNone/>
            </a:pPr>
            <a:r>
              <a:rPr lang="en-GB" b="1" dirty="0" smtClean="0"/>
              <a:t>Head </a:t>
            </a:r>
            <a:r>
              <a:rPr lang="en-GB" b="1" dirty="0"/>
              <a:t>of Fitzharrys School</a:t>
            </a:r>
            <a:r>
              <a:rPr lang="en-GB" dirty="0"/>
              <a:t>– Will Speke</a:t>
            </a:r>
          </a:p>
          <a:p>
            <a:pPr marL="0" indent="0">
              <a:buNone/>
            </a:pPr>
            <a:r>
              <a:rPr lang="en-GB" b="1" dirty="0"/>
              <a:t>Head of John Mason School </a:t>
            </a:r>
            <a:r>
              <a:rPr lang="en-GB" dirty="0"/>
              <a:t>– Adrian Rees</a:t>
            </a:r>
          </a:p>
          <a:p>
            <a:pPr marL="0" indent="0">
              <a:buNone/>
            </a:pPr>
            <a:r>
              <a:rPr lang="en-GB" b="1" dirty="0"/>
              <a:t>Director of JMF6-Abingdon </a:t>
            </a:r>
            <a:r>
              <a:rPr lang="en-GB" dirty="0"/>
              <a:t>– Ed </a:t>
            </a:r>
            <a:r>
              <a:rPr lang="en-GB" dirty="0" err="1" smtClean="0"/>
              <a:t>Duckham</a:t>
            </a:r>
            <a:r>
              <a:rPr lang="en-GB" dirty="0" smtClean="0"/>
              <a:t>/Julia Preston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Deputy </a:t>
            </a:r>
            <a:r>
              <a:rPr lang="en-GB" b="1" dirty="0"/>
              <a:t>Director of JMF6 –Abingdon (JMS)</a:t>
            </a:r>
            <a:r>
              <a:rPr lang="en-GB" dirty="0"/>
              <a:t> Natalie Uzzell</a:t>
            </a:r>
          </a:p>
          <a:p>
            <a:pPr marL="0" indent="0">
              <a:buNone/>
            </a:pPr>
            <a:r>
              <a:rPr lang="en-GB" b="1" dirty="0"/>
              <a:t>Deputy Director of JMF6 –Abingdon (FZ)</a:t>
            </a:r>
            <a:r>
              <a:rPr lang="en-GB" dirty="0"/>
              <a:t> Caroline Scott</a:t>
            </a:r>
          </a:p>
          <a:p>
            <a:pPr marL="0" indent="0">
              <a:buNone/>
            </a:pPr>
            <a:r>
              <a:rPr lang="en-GB" b="1" dirty="0"/>
              <a:t>JMF6 Administrator </a:t>
            </a:r>
            <a:r>
              <a:rPr lang="en-GB" dirty="0"/>
              <a:t>– Jenny Cooke</a:t>
            </a:r>
          </a:p>
          <a:p>
            <a:pPr marL="0" indent="0">
              <a:buNone/>
            </a:pPr>
            <a:r>
              <a:rPr lang="en-GB" b="1" dirty="0"/>
              <a:t>Duke of Edinburgh Co-ordinator </a:t>
            </a:r>
            <a:r>
              <a:rPr lang="en-GB" dirty="0"/>
              <a:t>– Etienne Edwards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JMF6 </a:t>
            </a:r>
            <a:r>
              <a:rPr lang="en-GB" b="1" dirty="0"/>
              <a:t>Tutors</a:t>
            </a:r>
          </a:p>
          <a:p>
            <a:pPr marL="0" indent="0">
              <a:buNone/>
            </a:pPr>
            <a:r>
              <a:rPr lang="en-GB" dirty="0" smtClean="0"/>
              <a:t>Samantha Drewett		Claire Pennington</a:t>
            </a:r>
          </a:p>
          <a:p>
            <a:pPr marL="0" indent="0">
              <a:buNone/>
            </a:pPr>
            <a:r>
              <a:rPr lang="en-GB" dirty="0" smtClean="0"/>
              <a:t>Jatinder Dhiman			Fitzharrys Tutor – to be decided		</a:t>
            </a:r>
          </a:p>
          <a:p>
            <a:pPr marL="0" indent="0">
              <a:buNone/>
            </a:pPr>
            <a:r>
              <a:rPr lang="en-GB" dirty="0" smtClean="0"/>
              <a:t>Gemma Fulton			Fitzharrys Tutor – to be decided 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When will they be told which forms they’re in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Timetables with tutor groups will be issued on Monday 5</a:t>
            </a:r>
            <a:r>
              <a:rPr lang="en-GB" baseline="30000" dirty="0" smtClean="0"/>
              <a:t>th</a:t>
            </a:r>
            <a:r>
              <a:rPr lang="en-GB" dirty="0" smtClean="0"/>
              <a:t> September. Students will have some input at the enrolment interview as to who they would like/not like to be 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Will there be parent evenings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Up to two consultations per year in sixth form.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Will children in the sixth form be able to use either of the schools' canteens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can use either canteen via a cashless biometric system. Most students choose to visit local establishments such as Tesco Express or McDonalds…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GB" dirty="0"/>
              <a:t>What will a typical day at Sixth Form be like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are expected in school from 8.30am – 3.10pm. When not in lessons or registration, students can access the study facilities at both sites. Lessons are blocked into two sessions before break; two more before lunch and afternoon registration plus one further lesson in the afternoon.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2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Is there a possibility of having to do online learning?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Ideally not, but cannot be ruled out at the moment. We are well practised and set up for this if it does happen.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are the timetables for year 12 released 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will receive a copy of their timetable on Monday 5</a:t>
            </a:r>
            <a:r>
              <a:rPr lang="en-GB" baseline="30000" dirty="0" smtClean="0"/>
              <a:t>th</a:t>
            </a:r>
            <a:r>
              <a:rPr lang="en-GB" dirty="0" smtClean="0"/>
              <a:t> September. Once everyone is enrolled and on our systems, we will revert to electronic communication for updated timetables.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What sports / PE options will there be in 6th form?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have one hour per fortnight timetabled for PE as part of their </a:t>
            </a:r>
            <a:r>
              <a:rPr lang="en-GB" dirty="0" err="1" smtClean="0"/>
              <a:t>DofE</a:t>
            </a:r>
            <a:r>
              <a:rPr lang="en-GB" dirty="0" smtClean="0"/>
              <a:t> programme. </a:t>
            </a:r>
          </a:p>
          <a:p>
            <a:pPr marL="0" indent="0" fontAlgn="ctr">
              <a:buNone/>
            </a:pPr>
            <a:r>
              <a:rPr lang="en-GB" dirty="0" smtClean="0"/>
              <a:t>The Senior Student Team Sports Committee provide various other options for sports and exercise through clubs and tournaments.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8E98-11AC-4FE1-8AE6-9F29B978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Ethos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C789-4230-40D6-8F3A-2CD9284F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Different students need different opportunities.</a:t>
            </a:r>
          </a:p>
          <a:p>
            <a:pPr marL="0" indent="0" algn="ctr">
              <a:buNone/>
            </a:pPr>
            <a:r>
              <a:rPr lang="en-GB" sz="2800" dirty="0"/>
              <a:t>Students need more than academic development.</a:t>
            </a:r>
          </a:p>
          <a:p>
            <a:pPr marL="0" indent="0" algn="ctr">
              <a:buNone/>
            </a:pPr>
            <a:r>
              <a:rPr lang="en-GB" sz="2800" dirty="0"/>
              <a:t>Students need to become effective global citizens</a:t>
            </a:r>
          </a:p>
        </p:txBody>
      </p:sp>
    </p:spTree>
    <p:extLst>
      <p:ext uri="{BB962C8B-B14F-4D97-AF65-F5344CB8AC3E}">
        <p14:creationId xmlns:p14="http://schemas.microsoft.com/office/powerpoint/2010/main" val="16525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339E6-27CA-49D9-8392-C2F69631A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2145791" y="-1"/>
            <a:ext cx="5162513" cy="6865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8442803" cy="16561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60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6844-6B66-4DAD-8A60-44B2A08A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Professional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F3C8-657E-4539-9FFE-9209647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Meet standards to ensure </a:t>
            </a:r>
            <a:r>
              <a:rPr lang="en-GB" dirty="0"/>
              <a:t>success as a student</a:t>
            </a:r>
          </a:p>
          <a:p>
            <a:r>
              <a:rPr lang="en-GB" dirty="0"/>
              <a:t>Make right choices of </a:t>
            </a:r>
            <a:r>
              <a:rPr lang="en-GB" dirty="0" smtClean="0"/>
              <a:t>a </a:t>
            </a:r>
            <a:r>
              <a:rPr lang="en-GB" dirty="0"/>
              <a:t>subject area </a:t>
            </a:r>
            <a:r>
              <a:rPr lang="en-GB" dirty="0" smtClean="0"/>
              <a:t>in which to </a:t>
            </a:r>
            <a:r>
              <a:rPr lang="en-GB" dirty="0"/>
              <a:t>become an </a:t>
            </a:r>
            <a:r>
              <a:rPr lang="en-GB" dirty="0" smtClean="0"/>
              <a:t>expert</a:t>
            </a:r>
            <a:endParaRPr lang="en-GB" dirty="0"/>
          </a:p>
          <a:p>
            <a:r>
              <a:rPr lang="en-GB" dirty="0"/>
              <a:t>Develop character and personal skills that allows you to meet the standards, and become an expert</a:t>
            </a:r>
          </a:p>
        </p:txBody>
      </p:sp>
    </p:spTree>
    <p:extLst>
      <p:ext uri="{BB962C8B-B14F-4D97-AF65-F5344CB8AC3E}">
        <p14:creationId xmlns:p14="http://schemas.microsoft.com/office/powerpoint/2010/main" val="909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CEB0-A116-492D-B718-DBA4839D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Choosing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0D42D-A5A5-4BD0-847D-E7DB888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IAG</a:t>
            </a:r>
          </a:p>
          <a:p>
            <a:pPr marL="0" indent="0">
              <a:buNone/>
            </a:pPr>
            <a:r>
              <a:rPr lang="en-GB" dirty="0" smtClean="0"/>
              <a:t>Taster </a:t>
            </a:r>
            <a:r>
              <a:rPr lang="en-GB" dirty="0"/>
              <a:t>week</a:t>
            </a:r>
          </a:p>
          <a:p>
            <a:pPr marL="0" indent="0">
              <a:buNone/>
            </a:pPr>
            <a:r>
              <a:rPr lang="en-GB" dirty="0" smtClean="0"/>
              <a:t>Post-results</a:t>
            </a:r>
            <a:endParaRPr lang="en-GB" dirty="0"/>
          </a:p>
          <a:p>
            <a:r>
              <a:rPr lang="en-GB" dirty="0"/>
              <a:t>Interviews</a:t>
            </a:r>
          </a:p>
          <a:p>
            <a:r>
              <a:rPr lang="en-GB" dirty="0" smtClean="0"/>
              <a:t>More IAG</a:t>
            </a:r>
          </a:p>
          <a:p>
            <a:r>
              <a:rPr lang="en-GB" dirty="0" smtClean="0"/>
              <a:t>Pilot phase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45024"/>
            <a:ext cx="766943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0052-4AFE-4B70-99C3-819940F6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Character </a:t>
            </a:r>
            <a:r>
              <a:rPr lang="en-GB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DAFA-EC66-4C46-8914-2FD7F24A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Enrichment programme</a:t>
            </a:r>
          </a:p>
          <a:p>
            <a:r>
              <a:rPr lang="en-GB" dirty="0"/>
              <a:t>Duke of Edinburgh Gold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Extended </a:t>
            </a:r>
            <a:r>
              <a:rPr lang="en-GB" dirty="0" smtClean="0"/>
              <a:t>Project Qualifications (EPQ)</a:t>
            </a:r>
            <a:endParaRPr lang="en-GB" dirty="0"/>
          </a:p>
          <a:p>
            <a:r>
              <a:rPr lang="en-GB" dirty="0"/>
              <a:t>Residentials</a:t>
            </a:r>
          </a:p>
          <a:p>
            <a:pPr marL="0" indent="0">
              <a:buNone/>
            </a:pPr>
            <a:r>
              <a:rPr lang="en-GB" b="1" u="sng" dirty="0"/>
              <a:t>Tutor Programme</a:t>
            </a:r>
          </a:p>
          <a:p>
            <a:r>
              <a:rPr lang="en-GB" dirty="0" smtClean="0"/>
              <a:t>Ongoing Professional Development</a:t>
            </a:r>
          </a:p>
          <a:p>
            <a:r>
              <a:rPr lang="en-GB" dirty="0" smtClean="0"/>
              <a:t>Leadership Opportunities</a:t>
            </a:r>
            <a:endParaRPr lang="en-GB" dirty="0"/>
          </a:p>
          <a:p>
            <a:r>
              <a:rPr lang="en-GB" dirty="0"/>
              <a:t>Mentoring and Monitoring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77072"/>
            <a:ext cx="8496944" cy="21242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58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11740</TotalTime>
  <Words>2043</Words>
  <Application>Microsoft Office PowerPoint</Application>
  <PresentationFormat>On-screen Show (4:3)</PresentationFormat>
  <Paragraphs>265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MS PGothic</vt:lpstr>
      <vt:lpstr>Arial</vt:lpstr>
      <vt:lpstr>Calibri</vt:lpstr>
      <vt:lpstr>Wingdings</vt:lpstr>
      <vt:lpstr>Office Theme</vt:lpstr>
      <vt:lpstr>Parental Information Evening</vt:lpstr>
      <vt:lpstr>Outline</vt:lpstr>
      <vt:lpstr>Integrated JMF6-Abingdon</vt:lpstr>
      <vt:lpstr>People</vt:lpstr>
      <vt:lpstr>The Ethos</vt:lpstr>
      <vt:lpstr>PowerPoint Presentation</vt:lpstr>
      <vt:lpstr>The Professional Student</vt:lpstr>
      <vt:lpstr>Choosing subjects</vt:lpstr>
      <vt:lpstr>Character Development</vt:lpstr>
      <vt:lpstr>Allocation of student time</vt:lpstr>
      <vt:lpstr>Enrichment time</vt:lpstr>
      <vt:lpstr>Duke of Edinburgh Award</vt:lpstr>
      <vt:lpstr> The DofE is…</vt:lpstr>
      <vt:lpstr> Gold Award (16+ years old)</vt:lpstr>
      <vt:lpstr>Gold in Year 12</vt:lpstr>
      <vt:lpstr>Volunteering</vt:lpstr>
      <vt:lpstr>Skills</vt:lpstr>
      <vt:lpstr>Physical</vt:lpstr>
      <vt:lpstr>Expedition</vt:lpstr>
      <vt:lpstr>Expedition</vt:lpstr>
      <vt:lpstr>Residential</vt:lpstr>
      <vt:lpstr>Commitment to the Community</vt:lpstr>
      <vt:lpstr>Extended Project Qualification</vt:lpstr>
      <vt:lpstr>Helping you stand out</vt:lpstr>
      <vt:lpstr>The Process</vt:lpstr>
      <vt:lpstr>Why?</vt:lpstr>
      <vt:lpstr>Work Experience Week</vt:lpstr>
      <vt:lpstr>Different to year 10</vt:lpstr>
      <vt:lpstr>Logistics</vt:lpstr>
      <vt:lpstr>What next</vt:lpstr>
      <vt:lpstr>Key Dates</vt:lpstr>
      <vt:lpstr>Key Dates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Week</dc:title>
  <dc:creator>DuckhamE</dc:creator>
  <cp:lastModifiedBy>CookeJ</cp:lastModifiedBy>
  <cp:revision>83</cp:revision>
  <dcterms:created xsi:type="dcterms:W3CDTF">2018-06-20T09:28:42Z</dcterms:created>
  <dcterms:modified xsi:type="dcterms:W3CDTF">2022-07-13T12:18:01Z</dcterms:modified>
</cp:coreProperties>
</file>