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34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E8D5-95BC-4FEF-8EF2-FC6F55688D6A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7D62-BEE8-4533-BE8A-7859E62DF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502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E8D5-95BC-4FEF-8EF2-FC6F55688D6A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7D62-BEE8-4533-BE8A-7859E62DF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436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E8D5-95BC-4FEF-8EF2-FC6F55688D6A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7D62-BEE8-4533-BE8A-7859E62DF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8570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E8D5-95BC-4FEF-8EF2-FC6F55688D6A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7D62-BEE8-4533-BE8A-7859E62DF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9595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E8D5-95BC-4FEF-8EF2-FC6F55688D6A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7D62-BEE8-4533-BE8A-7859E62DF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8889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E8D5-95BC-4FEF-8EF2-FC6F55688D6A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7D62-BEE8-4533-BE8A-7859E62DF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41442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E8D5-95BC-4FEF-8EF2-FC6F55688D6A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7D62-BEE8-4533-BE8A-7859E62DF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45898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E8D5-95BC-4FEF-8EF2-FC6F55688D6A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7D62-BEE8-4533-BE8A-7859E62DF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16285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E8D5-95BC-4FEF-8EF2-FC6F55688D6A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7D62-BEE8-4533-BE8A-7859E62DF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5750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E8D5-95BC-4FEF-8EF2-FC6F55688D6A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7D62-BEE8-4533-BE8A-7859E62DF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965094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63E8D5-95BC-4FEF-8EF2-FC6F55688D6A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9E7D62-BEE8-4533-BE8A-7859E62DF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4479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C63E8D5-95BC-4FEF-8EF2-FC6F55688D6A}" type="datetimeFigureOut">
              <a:rPr lang="en-GB" smtClean="0"/>
              <a:t>14/03/2019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9E7D62-BEE8-4533-BE8A-7859E62DFCBD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33062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7107" t="36508" r="28829" b="27778"/>
          <a:stretch/>
        </p:blipFill>
        <p:spPr bwMode="auto">
          <a:xfrm>
            <a:off x="271799" y="116633"/>
            <a:ext cx="3950439" cy="18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Rectangle 3"/>
          <p:cNvSpPr/>
          <p:nvPr/>
        </p:nvSpPr>
        <p:spPr>
          <a:xfrm>
            <a:off x="4222238" y="620688"/>
            <a:ext cx="3231344" cy="1200329"/>
          </a:xfrm>
          <a:prstGeom prst="rect">
            <a:avLst/>
          </a:prstGeom>
          <a:ln w="28575"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algn="ctr"/>
            <a:r>
              <a:rPr lang="en-GB" dirty="0"/>
              <a:t>Weightings for each question are as follows: AO1: 7 marks; AO2: 6 marks; AO3: 6 marks; AO4: 3 marks; AO5: 3 marks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134" t="18087" r="13157" b="5398"/>
          <a:stretch/>
        </p:blipFill>
        <p:spPr bwMode="auto">
          <a:xfrm>
            <a:off x="271799" y="1916832"/>
            <a:ext cx="8676456" cy="49300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222238" y="122250"/>
            <a:ext cx="3231344" cy="360039"/>
          </a:xfrm>
          <a:ln w="28575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GB" sz="2800" dirty="0" smtClean="0"/>
              <a:t>A2 Mock PLC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7596336" y="116633"/>
            <a:ext cx="1224136" cy="1754326"/>
          </a:xfrm>
          <a:prstGeom prst="rect">
            <a:avLst/>
          </a:prstGeom>
          <a:noFill/>
          <a:ln w="28575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GB" sz="1200" dirty="0" smtClean="0"/>
              <a:t>Name:</a:t>
            </a:r>
          </a:p>
          <a:p>
            <a:endParaRPr lang="en-GB" sz="1200" dirty="0"/>
          </a:p>
          <a:p>
            <a:r>
              <a:rPr lang="en-GB" sz="1200" dirty="0" smtClean="0"/>
              <a:t>Date</a:t>
            </a:r>
            <a:r>
              <a:rPr lang="en-GB" sz="1200" dirty="0" smtClean="0"/>
              <a:t>:</a:t>
            </a:r>
          </a:p>
          <a:p>
            <a:endParaRPr lang="en-GB" sz="1200" b="1" dirty="0"/>
          </a:p>
          <a:p>
            <a:endParaRPr lang="en-GB" sz="1200" b="1" dirty="0" smtClean="0"/>
          </a:p>
          <a:p>
            <a:endParaRPr lang="en-GB" sz="1200" b="1" dirty="0"/>
          </a:p>
          <a:p>
            <a:endParaRPr lang="en-GB" sz="1200" b="1" dirty="0" smtClean="0"/>
          </a:p>
          <a:p>
            <a:endParaRPr lang="en-GB" sz="1200" b="1"/>
          </a:p>
          <a:p>
            <a:endParaRPr lang="en-GB" sz="1200" b="1" dirty="0" smtClean="0"/>
          </a:p>
        </p:txBody>
      </p:sp>
    </p:spTree>
    <p:extLst>
      <p:ext uri="{BB962C8B-B14F-4D97-AF65-F5344CB8AC3E}">
        <p14:creationId xmlns:p14="http://schemas.microsoft.com/office/powerpoint/2010/main" val="2328732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2512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/>
              <a:t>Students will need to be able to discuss:</a:t>
            </a:r>
            <a:endParaRPr lang="en-GB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980728"/>
            <a:ext cx="8352928" cy="5760640"/>
          </a:xfrm>
        </p:spPr>
        <p:txBody>
          <a:bodyPr>
            <a:normAutofit fontScale="47500" lnSpcReduction="20000"/>
          </a:bodyPr>
          <a:lstStyle/>
          <a:p>
            <a:r>
              <a:rPr lang="en-GB" sz="4200" dirty="0"/>
              <a:t>t</a:t>
            </a:r>
            <a:r>
              <a:rPr lang="en-GB" sz="4200" dirty="0" smtClean="0"/>
              <a:t>he</a:t>
            </a:r>
            <a:r>
              <a:rPr lang="en-GB" sz="4200" b="1" dirty="0" smtClean="0"/>
              <a:t> type</a:t>
            </a:r>
            <a:r>
              <a:rPr lang="en-GB" sz="4200" dirty="0" smtClean="0"/>
              <a:t> </a:t>
            </a:r>
            <a:r>
              <a:rPr lang="en-GB" sz="4200" dirty="0"/>
              <a:t>of the text</a:t>
            </a:r>
          </a:p>
          <a:p>
            <a:r>
              <a:rPr lang="en-GB" sz="4200" dirty="0"/>
              <a:t>the </a:t>
            </a:r>
            <a:r>
              <a:rPr lang="en-GB" sz="4200" b="1" dirty="0"/>
              <a:t>settings </a:t>
            </a:r>
            <a:r>
              <a:rPr lang="en-GB" sz="4200" dirty="0"/>
              <a:t>- both places (real and imagined) and </a:t>
            </a:r>
            <a:r>
              <a:rPr lang="en-GB" sz="4200" b="1" dirty="0" smtClean="0"/>
              <a:t>temporal </a:t>
            </a:r>
            <a:r>
              <a:rPr lang="en-GB" sz="4200" dirty="0" smtClean="0"/>
              <a:t>(time) </a:t>
            </a:r>
            <a:r>
              <a:rPr lang="en-GB" sz="4200" dirty="0"/>
              <a:t>settings </a:t>
            </a:r>
          </a:p>
          <a:p>
            <a:r>
              <a:rPr lang="en-GB" sz="4200" dirty="0"/>
              <a:t>the specific nature of the </a:t>
            </a:r>
            <a:r>
              <a:rPr lang="en-GB" sz="4200" b="1" dirty="0"/>
              <a:t>power struggle</a:t>
            </a:r>
            <a:r>
              <a:rPr lang="en-GB" sz="4200" dirty="0"/>
              <a:t>, the </a:t>
            </a:r>
            <a:r>
              <a:rPr lang="en-GB" sz="4200" b="1" dirty="0"/>
              <a:t>behaviours </a:t>
            </a:r>
            <a:r>
              <a:rPr lang="en-GB" sz="4200" dirty="0"/>
              <a:t>of those with power and those without, </a:t>
            </a:r>
            <a:r>
              <a:rPr lang="en-GB" sz="4200" b="1" dirty="0"/>
              <a:t>those who have their hands on the levers of power </a:t>
            </a:r>
            <a:r>
              <a:rPr lang="en-GB" sz="4200" dirty="0"/>
              <a:t>(characterisation)</a:t>
            </a:r>
          </a:p>
          <a:p>
            <a:r>
              <a:rPr lang="en-GB" sz="4200" dirty="0"/>
              <a:t>the </a:t>
            </a:r>
            <a:r>
              <a:rPr lang="en-GB" sz="4200" b="1" dirty="0"/>
              <a:t>pursuit of power </a:t>
            </a:r>
            <a:r>
              <a:rPr lang="en-GB" sz="4200" dirty="0"/>
              <a:t>itself, </a:t>
            </a:r>
            <a:r>
              <a:rPr lang="en-GB" sz="4200" b="1" dirty="0"/>
              <a:t>rebellion</a:t>
            </a:r>
            <a:r>
              <a:rPr lang="en-GB" sz="4200" dirty="0"/>
              <a:t> against those with power, warfare</a:t>
            </a:r>
          </a:p>
          <a:p>
            <a:r>
              <a:rPr lang="en-GB" sz="4200" dirty="0" smtClean="0"/>
              <a:t>the </a:t>
            </a:r>
            <a:r>
              <a:rPr lang="en-GB" sz="4200" dirty="0"/>
              <a:t>workings of the </a:t>
            </a:r>
            <a:r>
              <a:rPr lang="en-GB" sz="4200" b="1" dirty="0"/>
              <a:t>ruling political classes</a:t>
            </a:r>
          </a:p>
          <a:p>
            <a:r>
              <a:rPr lang="en-GB" sz="4200" b="1" dirty="0" smtClean="0"/>
              <a:t>corruption</a:t>
            </a:r>
            <a:r>
              <a:rPr lang="en-GB" sz="4200" b="1" dirty="0"/>
              <a:t>, conspiracy, control</a:t>
            </a:r>
          </a:p>
          <a:p>
            <a:r>
              <a:rPr lang="en-GB" sz="4200" dirty="0" smtClean="0"/>
              <a:t>the </a:t>
            </a:r>
            <a:r>
              <a:rPr lang="en-GB" sz="4200" dirty="0"/>
              <a:t>connection of the </a:t>
            </a:r>
            <a:r>
              <a:rPr lang="en-GB" sz="4200" b="1" dirty="0"/>
              <a:t>smaller world </a:t>
            </a:r>
            <a:r>
              <a:rPr lang="en-GB" sz="4200" dirty="0"/>
              <a:t>to the </a:t>
            </a:r>
            <a:r>
              <a:rPr lang="en-GB" sz="4200" b="1" dirty="0"/>
              <a:t>larger world</a:t>
            </a:r>
          </a:p>
          <a:p>
            <a:r>
              <a:rPr lang="en-GB" sz="4200" dirty="0" smtClean="0"/>
              <a:t>the </a:t>
            </a:r>
            <a:r>
              <a:rPr lang="en-GB" sz="4200" dirty="0"/>
              <a:t>focus on </a:t>
            </a:r>
            <a:r>
              <a:rPr lang="en-GB" sz="4200" b="1" dirty="0"/>
              <a:t>human organisation</a:t>
            </a:r>
            <a:r>
              <a:rPr lang="en-GB" sz="4200" dirty="0"/>
              <a:t>: </a:t>
            </a:r>
            <a:r>
              <a:rPr lang="en-GB" sz="4200" b="1" dirty="0"/>
              <a:t>domestically</a:t>
            </a:r>
            <a:r>
              <a:rPr lang="en-GB" sz="4200" dirty="0"/>
              <a:t>, in the </a:t>
            </a:r>
            <a:r>
              <a:rPr lang="en-GB" sz="4200" b="1" dirty="0"/>
              <a:t>work place</a:t>
            </a:r>
            <a:r>
              <a:rPr lang="en-GB" sz="4200" dirty="0"/>
              <a:t>, in </a:t>
            </a:r>
            <a:r>
              <a:rPr lang="en-GB" sz="4200" b="1" dirty="0"/>
              <a:t>local and national governments</a:t>
            </a:r>
          </a:p>
          <a:p>
            <a:r>
              <a:rPr lang="en-GB" sz="4200" b="1" dirty="0" smtClean="0"/>
              <a:t>gender </a:t>
            </a:r>
            <a:r>
              <a:rPr lang="en-GB" sz="4200" b="1" dirty="0"/>
              <a:t>politics </a:t>
            </a:r>
            <a:r>
              <a:rPr lang="en-GB" sz="4200" dirty="0"/>
              <a:t>and issues of </a:t>
            </a:r>
            <a:r>
              <a:rPr lang="en-GB" sz="4200" b="1" dirty="0"/>
              <a:t>social class</a:t>
            </a:r>
          </a:p>
          <a:p>
            <a:r>
              <a:rPr lang="en-GB" sz="4200" dirty="0" smtClean="0"/>
              <a:t>the </a:t>
            </a:r>
            <a:r>
              <a:rPr lang="en-GB" sz="4200" b="1" dirty="0"/>
              <a:t>structural patterning of the text</a:t>
            </a:r>
            <a:r>
              <a:rPr lang="en-GB" sz="4200" dirty="0"/>
              <a:t>, how political tensions are heightened and perhaps resolved</a:t>
            </a:r>
          </a:p>
          <a:p>
            <a:pPr lvl="0"/>
            <a:r>
              <a:rPr lang="en-GB" sz="4200" dirty="0"/>
              <a:t>the </a:t>
            </a:r>
            <a:r>
              <a:rPr lang="en-GB" sz="4200" b="1" dirty="0"/>
              <a:t>way that language is used </a:t>
            </a:r>
            <a:r>
              <a:rPr lang="en-GB" sz="4200" dirty="0"/>
              <a:t>in the worlds that are created</a:t>
            </a:r>
          </a:p>
          <a:p>
            <a:pPr lvl="0"/>
            <a:r>
              <a:rPr lang="en-GB" sz="4200" dirty="0"/>
              <a:t>the way that political and social protest writing is used to </a:t>
            </a:r>
            <a:r>
              <a:rPr lang="en-GB" sz="4200" b="1" dirty="0"/>
              <a:t>comment on society</a:t>
            </a:r>
            <a:r>
              <a:rPr lang="en-GB" sz="4200" dirty="0"/>
              <a:t>, particularly the representation of society at </a:t>
            </a:r>
            <a:r>
              <a:rPr lang="en-GB" sz="4200" b="1" dirty="0"/>
              <a:t>particular historical periods</a:t>
            </a:r>
          </a:p>
          <a:p>
            <a:pPr lvl="0"/>
            <a:r>
              <a:rPr lang="en-GB" sz="4200" dirty="0" smtClean="0"/>
              <a:t>ultimately </a:t>
            </a:r>
            <a:r>
              <a:rPr lang="en-GB" sz="4200" dirty="0"/>
              <a:t>how political and social protest writing </a:t>
            </a:r>
            <a:r>
              <a:rPr lang="en-GB" sz="4200" b="1" dirty="0"/>
              <a:t>affects audiences and readers</a:t>
            </a:r>
            <a:r>
              <a:rPr lang="en-GB" sz="4200" dirty="0"/>
              <a:t>, </a:t>
            </a:r>
            <a:r>
              <a:rPr lang="en-GB" sz="4200" b="1" dirty="0"/>
              <a:t>inviting </a:t>
            </a:r>
            <a:r>
              <a:rPr lang="en-GB" sz="4200" b="1" dirty="0" smtClean="0"/>
              <a:t>reflection </a:t>
            </a:r>
            <a:r>
              <a:rPr lang="en-GB" sz="4200" dirty="0"/>
              <a:t>on our own </a:t>
            </a:r>
            <a:r>
              <a:rPr lang="en-GB" sz="4200" dirty="0" smtClean="0"/>
              <a:t>world</a:t>
            </a:r>
            <a:endParaRPr lang="en-GB" sz="4200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360233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69</Words>
  <Application>Microsoft Office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5" baseType="lpstr">
      <vt:lpstr>Arial</vt:lpstr>
      <vt:lpstr>Calibri</vt:lpstr>
      <vt:lpstr>Office Theme</vt:lpstr>
      <vt:lpstr>A2 Mock PLC</vt:lpstr>
      <vt:lpstr>Students will need to be able to discuss:</vt:lpstr>
    </vt:vector>
  </TitlesOfParts>
  <Company>RM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Assessment Criteria</dc:title>
  <dc:creator>Davies</dc:creator>
  <cp:lastModifiedBy>DaviesC English)</cp:lastModifiedBy>
  <cp:revision>8</cp:revision>
  <cp:lastPrinted>2016-11-17T08:01:05Z</cp:lastPrinted>
  <dcterms:created xsi:type="dcterms:W3CDTF">2016-09-26T10:24:48Z</dcterms:created>
  <dcterms:modified xsi:type="dcterms:W3CDTF">2019-03-14T10:55:56Z</dcterms:modified>
</cp:coreProperties>
</file>